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  <p:sldId id="265" r:id="rId10"/>
    <p:sldId id="266" r:id="rId11"/>
    <p:sldId id="268" r:id="rId12"/>
    <p:sldId id="274" r:id="rId13"/>
    <p:sldId id="267" r:id="rId14"/>
    <p:sldId id="288" r:id="rId15"/>
    <p:sldId id="276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91" r:id="rId24"/>
    <p:sldId id="292" r:id="rId25"/>
    <p:sldId id="293" r:id="rId26"/>
    <p:sldId id="294" r:id="rId27"/>
    <p:sldId id="289" r:id="rId28"/>
    <p:sldId id="290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9F40A-F81E-4C58-ABBF-3B5A5696F01D}" v="86" dt="2021-01-05T11:54:04.563"/>
    <p1510:client id="{22FEF51E-C96C-4515-8DF0-372A72B482CA}" v="12" dt="2021-01-06T10:58:01.345"/>
    <p1510:client id="{49AC9C31-E3D5-4B33-A783-45D0DDC6AF9D}" v="1104" dt="2021-01-07T16:51:03.219"/>
    <p1510:client id="{4E48F69F-BBD3-4A44-8347-1B7DBFEBD16C}" v="161" dt="2021-01-06T20:39:44.552"/>
    <p1510:client id="{5A58596F-AFB6-4CD3-9B3E-C50F4B769081}" v="1076" dt="2021-01-03T19:06:42.695"/>
    <p1510:client id="{66E1F888-B075-4117-9C67-2F0782911D7C}" v="4" dt="2021-01-08T17:04:07.585"/>
    <p1510:client id="{8D7BE819-5746-4EF4-96CB-91F641F62BBD}" v="537" dt="2021-01-04T23:37:05.087"/>
    <p1510:client id="{A429264F-5479-4B30-AD6E-BF0DD1B1B813}" v="922" dt="2021-01-06T11:29:02.128"/>
    <p1510:client id="{BC88ADD8-BF9C-4DB0-BD70-DEAE54DD3A19}" v="1085" dt="2021-01-05T19:31:32.556"/>
    <p1510:client id="{C3D20FE5-C6A8-4147-91A8-774BAA635AD1}" v="1355" dt="2021-01-08T17:01:43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3888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995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328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134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447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1829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003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4772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013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522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788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76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62000" y="762000"/>
            <a:ext cx="4307840" cy="3048000"/>
          </a:xfrm>
        </p:spPr>
        <p:txBody>
          <a:bodyPr>
            <a:normAutofit/>
          </a:bodyPr>
          <a:lstStyle/>
          <a:p>
            <a:pPr algn="l"/>
            <a:r>
              <a:rPr lang="ru-RU" sz="2400" b="1">
                <a:ea typeface="+mj-lt"/>
                <a:cs typeface="+mj-lt"/>
              </a:rPr>
              <a:t>Улучшение точности численного интегрирования гравитационной системы N тел с помощью сдвоенных чисел двойной точности</a:t>
            </a:r>
            <a:endParaRPr lang="ru-RU" sz="2400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3810000" cy="15240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>
                <a:cs typeface="Calibri"/>
              </a:rPr>
              <a:t>Субботин Максим 9382</a:t>
            </a:r>
          </a:p>
          <a:p>
            <a:pPr algn="l"/>
            <a:r>
              <a:rPr lang="ru-RU">
                <a:cs typeface="Calibri"/>
              </a:rPr>
              <a:t>Кодуков Александр 9382</a:t>
            </a: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5D2187F1-E530-4D2E-80E0-81CE60B6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012" y="1638299"/>
            <a:ext cx="4279490" cy="32004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753B0C-5694-4B5B-86CC-F81D396D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75BAE-D5E2-497A-8FF8-8D860EEAA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5" y="293077"/>
            <a:ext cx="10668000" cy="1524000"/>
          </a:xfrm>
        </p:spPr>
        <p:txBody>
          <a:bodyPr/>
          <a:lstStyle/>
          <a:p>
            <a:r>
              <a:rPr lang="ru-RU"/>
              <a:t>Используемые типы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4C35E6-D711-4C6B-B216-C3BCEA62B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812517"/>
            <a:ext cx="10668000" cy="49230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Double - число двойной точности                        </a:t>
            </a:r>
            <a:r>
              <a:rPr lang="ru-RU" sz="1800">
                <a:solidFill>
                  <a:srgbClr val="FFFFFF"/>
                </a:solidFill>
                <a:ea typeface="+mn-lt"/>
                <a:cs typeface="+mn-lt"/>
              </a:rPr>
              <a:t>Double-double - сдвоенное число двойной точности</a:t>
            </a:r>
            <a:endParaRPr lang="ru-RU" sz="1800">
              <a:ea typeface="+mn-lt"/>
              <a:cs typeface="+mn-lt"/>
            </a:endParaRPr>
          </a:p>
          <a:p>
            <a:pPr marL="0" indent="0">
              <a:buNone/>
            </a:pP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                                                                                                                                                                             </a:t>
            </a:r>
            <a:r>
              <a:rPr lang="ru-RU" sz="1800">
                <a:solidFill>
                  <a:srgbClr val="FFFFFF"/>
                </a:solidFill>
                <a:ea typeface="+mn-lt"/>
                <a:cs typeface="+mn-lt"/>
              </a:rPr>
              <a:t>x2</a:t>
            </a:r>
          </a:p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Extended/Long double (80)  - число расширенной точности</a:t>
            </a:r>
          </a:p>
          <a:p>
            <a:pPr marL="0" indent="0">
              <a:buNone/>
            </a:pPr>
            <a:endParaRPr lang="ru-RU" sz="18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                                                                               </a:t>
            </a:r>
          </a:p>
          <a:p>
            <a:pPr marL="0" indent="0">
              <a:buNone/>
            </a:pPr>
            <a:r>
              <a:rPr lang="ru-RU" sz="1800">
                <a:solidFill>
                  <a:srgbClr val="FFFFFF"/>
                </a:solidFill>
              </a:rPr>
              <a:t>Quadruple/Long double (128) - число четверной точности</a:t>
            </a: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ru-RU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ru-RU" sz="18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478C90-A4A8-4D30-A66D-8867F6EC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10</a:t>
            </a:fld>
            <a:endParaRPr lang="ru-RU"/>
          </a:p>
        </p:txBody>
      </p:sp>
      <p:pic>
        <p:nvPicPr>
          <p:cNvPr id="5" name="Рисунок 5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101736DD-F005-48AC-9368-F2C2BD82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1" y="5136446"/>
            <a:ext cx="10292861" cy="1096928"/>
          </a:xfrm>
          <a:prstGeom prst="rect">
            <a:avLst/>
          </a:prstGeom>
        </p:spPr>
      </p:pic>
      <p:pic>
        <p:nvPicPr>
          <p:cNvPr id="6" name="Рисунок 6" descr="Изображение выглядит как окно, сидит, темный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28304CB1-6D34-472C-AC79-CE8EC77C2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5" y="2318494"/>
            <a:ext cx="4771291" cy="978365"/>
          </a:xfrm>
          <a:prstGeom prst="rect">
            <a:avLst/>
          </a:prstGeom>
        </p:spPr>
      </p:pic>
      <p:pic>
        <p:nvPicPr>
          <p:cNvPr id="7" name="Рисунок 6" descr="Изображение выглядит как окно, сидит, темный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BC0A783E-A02F-4E01-BB49-374BAE2E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67" y="2310678"/>
            <a:ext cx="4771292" cy="978365"/>
          </a:xfrm>
          <a:prstGeom prst="rect">
            <a:avLst/>
          </a:prstGeom>
        </p:spPr>
      </p:pic>
      <p:pic>
        <p:nvPicPr>
          <p:cNvPr id="8" name="Рисунок 8" descr="Изображение выглядит как окно, сидит, темный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8537DC7C-6C57-490F-86BE-D3079D9B7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74" y="3744225"/>
            <a:ext cx="5750560" cy="9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9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3A9A1-381F-4E59-8BDB-FA79F9C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0338"/>
            <a:ext cx="10668000" cy="1524000"/>
          </a:xfrm>
        </p:spPr>
        <p:txBody>
          <a:bodyPr/>
          <a:lstStyle/>
          <a:p>
            <a:r>
              <a:rPr lang="ru-RU"/>
              <a:t>Арифметика double-double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F4F5F2C-6557-4E8A-9B93-7FFE4F51A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879" y="2385658"/>
            <a:ext cx="2067657" cy="652828"/>
          </a:xfr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3C933C-4AF2-4D4F-8B2F-7CC706CEB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2" t="5333" r="656" b="15425"/>
          <a:stretch/>
        </p:blipFill>
        <p:spPr>
          <a:xfrm>
            <a:off x="3517330" y="2331942"/>
            <a:ext cx="2065221" cy="693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3C0D3-B731-4FBF-A555-034A60DE5488}"/>
              </a:ext>
            </a:extLst>
          </p:cNvPr>
          <p:cNvSpPr txBox="1"/>
          <p:nvPr/>
        </p:nvSpPr>
        <p:spPr>
          <a:xfrm>
            <a:off x="2801815" y="24852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,где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9807AE-2BCB-4BCA-B204-7DD56A753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9" y="4365126"/>
            <a:ext cx="4774506" cy="152309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C98BEE-04D2-4AE6-A2ED-EC78483FDF91}"/>
              </a:ext>
            </a:extLst>
          </p:cNvPr>
          <p:cNvSpPr/>
          <p:nvPr/>
        </p:nvSpPr>
        <p:spPr>
          <a:xfrm>
            <a:off x="504092" y="2162907"/>
            <a:ext cx="5287107" cy="1055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79F377-34EB-446F-BF81-411BDD05C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389" y="2714752"/>
            <a:ext cx="5831284" cy="2597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22B7E0-EEB7-4A50-95F5-8C49D1CE7BCD}"/>
              </a:ext>
            </a:extLst>
          </p:cNvPr>
          <p:cNvSpPr txBox="1"/>
          <p:nvPr/>
        </p:nvSpPr>
        <p:spPr>
          <a:xfrm>
            <a:off x="471948" y="1590367"/>
            <a:ext cx="36895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Число в double-double: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E9EED-1D11-4F25-ABE8-0E4BB870A5AA}"/>
              </a:ext>
            </a:extLst>
          </p:cNvPr>
          <p:cNvSpPr txBox="1"/>
          <p:nvPr/>
        </p:nvSpPr>
        <p:spPr>
          <a:xfrm>
            <a:off x="671667" y="3547601"/>
            <a:ext cx="39968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Алгоритм суммирования с учетом ошибки: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073BC-2541-45F7-882C-EF976AB1B781}"/>
              </a:ext>
            </a:extLst>
          </p:cNvPr>
          <p:cNvSpPr txBox="1"/>
          <p:nvPr/>
        </p:nvSpPr>
        <p:spPr>
          <a:xfrm>
            <a:off x="6051755" y="2204883"/>
            <a:ext cx="5115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Сложение чисел в double-double: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61A70B-30B1-42EF-A7D6-6DEE9BD8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95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A27B7-8E4F-4135-807E-B0D82163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Fused Multiply-Add/Substract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8DBB374-D0F5-4550-9FE2-53E83996B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5" r="625"/>
          <a:stretch/>
        </p:blipFill>
        <p:spPr>
          <a:xfrm>
            <a:off x="1312760" y="2284664"/>
            <a:ext cx="1811864" cy="6129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99889-28BF-43B0-98D5-9482EFDABB71}"/>
              </a:ext>
            </a:extLst>
          </p:cNvPr>
          <p:cNvSpPr txBox="1"/>
          <p:nvPr/>
        </p:nvSpPr>
        <p:spPr>
          <a:xfrm>
            <a:off x="3925530" y="2131141"/>
            <a:ext cx="67867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Инструкция процессора, позволяющая посчитать a * b ± c, с округлением только финального результата.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961CC-9CFE-4718-89A1-EAD7D248BBF0}"/>
              </a:ext>
            </a:extLst>
          </p:cNvPr>
          <p:cNvSpPr txBox="1"/>
          <p:nvPr/>
        </p:nvSpPr>
        <p:spPr>
          <a:xfrm>
            <a:off x="762307" y="3613661"/>
            <a:ext cx="36895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Пример использования: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A38F1F-BD37-41C3-BD9D-8EFCE3B9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" y="4184895"/>
            <a:ext cx="2743200" cy="2396532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F9B303E-B6CD-4415-A888-83817DA12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787" y="4653716"/>
            <a:ext cx="2743200" cy="1065600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4513599B-F886-491C-A314-5AFD5FE57CA8}"/>
              </a:ext>
            </a:extLst>
          </p:cNvPr>
          <p:cNvSpPr/>
          <p:nvPr/>
        </p:nvSpPr>
        <p:spPr>
          <a:xfrm>
            <a:off x="5314899" y="4726047"/>
            <a:ext cx="405580" cy="92177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5278015-6D4B-4632-860B-4A36B0CC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7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FEF87F-E004-4226-9021-88CCD484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7908"/>
            <a:ext cx="10668000" cy="1524000"/>
          </a:xfrm>
        </p:spPr>
        <p:txBody>
          <a:bodyPr/>
          <a:lstStyle/>
          <a:p>
            <a:r>
              <a:rPr lang="ru-RU"/>
              <a:t>Алгоритмы суммирования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589F821-8524-4936-8AD5-D66066E21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58" y="2636971"/>
            <a:ext cx="3938221" cy="34561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80CB5-B35A-41BE-8388-B882414BD59C}"/>
              </a:ext>
            </a:extLst>
          </p:cNvPr>
          <p:cNvSpPr txBox="1"/>
          <p:nvPr/>
        </p:nvSpPr>
        <p:spPr>
          <a:xfrm>
            <a:off x="504092" y="20280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Алгоритм Кэхена: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5211AD-CCA2-44FB-8316-F9E73917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47" y="2571837"/>
            <a:ext cx="3798276" cy="3578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DD0E89-90DF-4978-94F7-B8CAEC3C4DB7}"/>
              </a:ext>
            </a:extLst>
          </p:cNvPr>
          <p:cNvSpPr txBox="1"/>
          <p:nvPr/>
        </p:nvSpPr>
        <p:spPr>
          <a:xfrm>
            <a:off x="6752491" y="2028091"/>
            <a:ext cx="3294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Алгоритм Неймаера: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4AD335-6B16-46D8-9753-2CFBECA4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35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956668-F5E7-436B-B367-3513820CE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/>
              <a:t>Сравнение происходит на системе из 8 тел (планета и 7 спутников)</a:t>
            </a:r>
          </a:p>
          <a:p>
            <a:r>
              <a:rPr lang="ru-RU" sz="2400">
                <a:ea typeface="+mn-lt"/>
                <a:cs typeface="+mn-lt"/>
              </a:rPr>
              <a:t>10</a:t>
            </a:r>
            <a:r>
              <a:rPr lang="ru-RU" sz="2400" baseline="30000">
                <a:ea typeface="+mn-lt"/>
                <a:cs typeface="+mn-lt"/>
              </a:rPr>
              <a:t>5</a:t>
            </a:r>
            <a:r>
              <a:rPr lang="ru-RU" sz="2400">
                <a:solidFill>
                  <a:srgbClr val="FFFFFF"/>
                </a:solidFill>
              </a:rPr>
              <a:t> итераций метода интегрирования</a:t>
            </a:r>
          </a:p>
          <a:p>
            <a:r>
              <a:rPr lang="ru-RU" sz="2400">
                <a:solidFill>
                  <a:srgbClr val="FFFFFF"/>
                </a:solidFill>
              </a:rPr>
              <a:t>С шагом 0.1</a:t>
            </a:r>
          </a:p>
          <a:p>
            <a:r>
              <a:rPr lang="ru-RU" sz="2400">
                <a:solidFill>
                  <a:srgbClr val="FFFFFF"/>
                </a:solidFill>
              </a:rPr>
              <a:t>Записываются каждые 100 значений</a:t>
            </a:r>
            <a:endParaRPr lang="ru-RU" sz="24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E5557-F5DD-4635-80B9-A9ACCC05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/>
              <a:t>Сравнение численного интегрирования на различных типах данных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E8F1154-FDB1-47E9-8FCF-9CE1E4A7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58303"/>
            <a:ext cx="5334000" cy="35604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42E052-2269-4DDB-A0F2-8202B158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82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double(64 bits) </a:t>
            </a:r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15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003323"/>
            <a:ext cx="5923491" cy="562922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42" y="1002918"/>
            <a:ext cx="5875866" cy="56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124617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Long double(80 bits) </a:t>
            </a:r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16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27" y="1003323"/>
            <a:ext cx="5698535" cy="562922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197" y="1002918"/>
            <a:ext cx="5699354" cy="56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549101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Quadruple(128 bits) </a:t>
            </a:r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17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7" y="1003323"/>
            <a:ext cx="5713475" cy="562922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351" y="1018870"/>
            <a:ext cx="5735045" cy="5598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420115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Double-double</a:t>
            </a:r>
          </a:p>
          <a:p>
            <a:r>
              <a:rPr lang="ru-RU"/>
              <a:t>Энергия​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18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1" y="1014827"/>
            <a:ext cx="5744267" cy="5606220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84" y="1002918"/>
            <a:ext cx="5840579" cy="56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317930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Double(64 bits)</a:t>
            </a:r>
          </a:p>
          <a:p>
            <a:r>
              <a:rPr lang="ru-RU"/>
              <a:t>Момент импульса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19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1" y="1091519"/>
            <a:ext cx="5744267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84" y="1104290"/>
            <a:ext cx="5840579" cy="5427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427946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3B7CFA-DDCE-4984-9CB8-0140D9F87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400"/>
              <a:t>Описать эволюцию системы из N тел (материальных точек) в гравитационном поле. </a:t>
            </a:r>
          </a:p>
          <a:p>
            <a:pPr marL="0" indent="0">
              <a:buNone/>
            </a:pPr>
            <a:br>
              <a:rPr lang="ru-RU" sz="2400"/>
            </a:br>
            <a:r>
              <a:rPr lang="ru-RU" sz="2400"/>
              <a:t>Тело задается массой, положением и скоростью.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538FF-AAF7-48D3-A433-C2C57B45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/>
              <a:t>Задача N тел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AD918E99-D0E9-45C9-B3E4-93EC61E6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58303"/>
            <a:ext cx="5334000" cy="35604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9B7CE6-CCEB-4FC8-9E72-80565A45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14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Long double(80 bits)</a:t>
            </a:r>
          </a:p>
          <a:p>
            <a:r>
              <a:rPr lang="ru-RU"/>
              <a:t>Момент импульса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20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9" y="1091519"/>
            <a:ext cx="5482470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54" y="1104290"/>
            <a:ext cx="5501639" cy="5427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3163640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Quadruple(128 bits)</a:t>
            </a:r>
          </a:p>
          <a:p>
            <a:r>
              <a:rPr lang="ru-RU"/>
              <a:t>Момент импульса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21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42" y="1091519"/>
            <a:ext cx="5587104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091400"/>
            <a:ext cx="5538205" cy="5453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1592102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Double-double</a:t>
            </a:r>
          </a:p>
          <a:p>
            <a:r>
              <a:rPr lang="ru-RU"/>
              <a:t>Момент импульса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22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091519"/>
            <a:ext cx="5579471" cy="545283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115381"/>
            <a:ext cx="5538205" cy="5405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209268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Double(64 bits)</a:t>
            </a:r>
          </a:p>
          <a:p>
            <a:r>
              <a:rPr lang="ru-RU"/>
              <a:t>Барицентр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23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116548"/>
            <a:ext cx="5579471" cy="5402776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112304"/>
            <a:ext cx="5538205" cy="5411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2529445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Long double (80 bits)</a:t>
            </a:r>
          </a:p>
          <a:p>
            <a:r>
              <a:rPr lang="ru-RU"/>
              <a:t>Барицентр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24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112262"/>
            <a:ext cx="5579471" cy="540605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130704"/>
            <a:ext cx="5538205" cy="5358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668402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Quadruple  (128 bits)</a:t>
            </a:r>
          </a:p>
          <a:p>
            <a:r>
              <a:rPr lang="ru-RU"/>
              <a:t>Барицентр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25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100065"/>
            <a:ext cx="5579471" cy="540398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097756"/>
            <a:ext cx="5538205" cy="5403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759653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36E6A-735F-40CF-B197-C3829DB61629}"/>
              </a:ext>
            </a:extLst>
          </p:cNvPr>
          <p:cNvSpPr txBox="1"/>
          <p:nvPr/>
        </p:nvSpPr>
        <p:spPr>
          <a:xfrm>
            <a:off x="353483" y="226483"/>
            <a:ext cx="4055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Double-double</a:t>
            </a:r>
          </a:p>
          <a:p>
            <a:r>
              <a:rPr lang="ru-RU"/>
              <a:t>Барицентр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863D5-CE23-4C33-8D26-2FF95DD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26</a:t>
            </a:fld>
            <a:endParaRPr lang="ru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C2D2DF-60A9-448D-BCE8-EE8935B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8" y="1076269"/>
            <a:ext cx="5579471" cy="5414540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4CA41CE-A1D4-4EA3-9AE1-3D4F44F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71" y="1059542"/>
            <a:ext cx="5538205" cy="5421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FDEBB-176B-4FB1-8D30-E6BF11D5A75F}"/>
              </a:ext>
            </a:extLst>
          </p:cNvPr>
          <p:cNvSpPr txBox="1"/>
          <p:nvPr/>
        </p:nvSpPr>
        <p:spPr>
          <a:xfrm>
            <a:off x="5401733" y="686858"/>
            <a:ext cx="642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RK4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3445A-A065-418B-967E-C777D5977D75}"/>
              </a:ext>
            </a:extLst>
          </p:cNvPr>
          <p:cNvSpPr txBox="1"/>
          <p:nvPr/>
        </p:nvSpPr>
        <p:spPr>
          <a:xfrm>
            <a:off x="11016192" y="633942"/>
            <a:ext cx="95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dopri8</a:t>
            </a:r>
          </a:p>
        </p:txBody>
      </p:sp>
    </p:spTree>
    <p:extLst>
      <p:ext uri="{BB962C8B-B14F-4D97-AF65-F5344CB8AC3E}">
        <p14:creationId xmlns:p14="http://schemas.microsoft.com/office/powerpoint/2010/main" val="30336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E9977-B5BE-426E-9929-1187E54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83" y="61383"/>
            <a:ext cx="10668000" cy="1524000"/>
          </a:xfrm>
        </p:spPr>
        <p:txBody>
          <a:bodyPr/>
          <a:lstStyle/>
          <a:p>
            <a:r>
              <a:rPr lang="ru-RU"/>
              <a:t>Сравнение результатов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4EABBB-F7E2-45D9-9602-0FE8B49E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Таблица 2">
            <a:extLst>
              <a:ext uri="{FF2B5EF4-FFF2-40B4-BE49-F238E27FC236}">
                <a16:creationId xmlns:a16="http://schemas.microsoft.com/office/drawing/2014/main" id="{D2D51B58-D70D-42C6-B452-1BA31D279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09515"/>
              </p:ext>
            </p:extLst>
          </p:nvPr>
        </p:nvGraphicFramePr>
        <p:xfrm>
          <a:off x="1572260" y="1721019"/>
          <a:ext cx="8168640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831531629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520484534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123348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RK4 (с)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Dopri8 (с)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Double(64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0.7542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3.275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9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Long double(80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1.266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5.925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Quadruple(128 bits)</a:t>
                      </a:r>
                      <a:endParaRPr lang="ru-RU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14.14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51.33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9241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Double-double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4.653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21.32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97606"/>
                  </a:ext>
                </a:extLst>
              </a:tr>
            </a:tbl>
          </a:graphicData>
        </a:graphic>
      </p:graphicFrame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D65F5316-2A81-446D-880D-5C78012A7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765210"/>
              </p:ext>
            </p:extLst>
          </p:nvPr>
        </p:nvGraphicFramePr>
        <p:xfrm>
          <a:off x="629708" y="4058708"/>
          <a:ext cx="10196684" cy="2475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179">
                  <a:extLst>
                    <a:ext uri="{9D8B030D-6E8A-4147-A177-3AD203B41FA5}">
                      <a16:colId xmlns:a16="http://schemas.microsoft.com/office/drawing/2014/main" val="831531629"/>
                    </a:ext>
                  </a:extLst>
                </a:gridCol>
                <a:gridCol w="1273751">
                  <a:extLst>
                    <a:ext uri="{9D8B030D-6E8A-4147-A177-3AD203B41FA5}">
                      <a16:colId xmlns:a16="http://schemas.microsoft.com/office/drawing/2014/main" val="2520484534"/>
                    </a:ext>
                  </a:extLst>
                </a:gridCol>
                <a:gridCol w="1273751">
                  <a:extLst>
                    <a:ext uri="{9D8B030D-6E8A-4147-A177-3AD203B41FA5}">
                      <a16:colId xmlns:a16="http://schemas.microsoft.com/office/drawing/2014/main" val="3834778185"/>
                    </a:ext>
                  </a:extLst>
                </a:gridCol>
                <a:gridCol w="1535908">
                  <a:extLst>
                    <a:ext uri="{9D8B030D-6E8A-4147-A177-3AD203B41FA5}">
                      <a16:colId xmlns:a16="http://schemas.microsoft.com/office/drawing/2014/main" val="3561830057"/>
                    </a:ext>
                  </a:extLst>
                </a:gridCol>
                <a:gridCol w="1011593">
                  <a:extLst>
                    <a:ext uri="{9D8B030D-6E8A-4147-A177-3AD203B41FA5}">
                      <a16:colId xmlns:a16="http://schemas.microsoft.com/office/drawing/2014/main" val="2123348423"/>
                    </a:ext>
                  </a:extLst>
                </a:gridCol>
                <a:gridCol w="1273751">
                  <a:extLst>
                    <a:ext uri="{9D8B030D-6E8A-4147-A177-3AD203B41FA5}">
                      <a16:colId xmlns:a16="http://schemas.microsoft.com/office/drawing/2014/main" val="3347194647"/>
                    </a:ext>
                  </a:extLst>
                </a:gridCol>
                <a:gridCol w="1273751">
                  <a:extLst>
                    <a:ext uri="{9D8B030D-6E8A-4147-A177-3AD203B41FA5}">
                      <a16:colId xmlns:a16="http://schemas.microsoft.com/office/drawing/2014/main" val="4050198252"/>
                    </a:ext>
                  </a:extLst>
                </a:gridCol>
              </a:tblGrid>
              <a:tr h="412750">
                <a:tc rowSpan="2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ru-RU"/>
                        <a:t>RK4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Dopri8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7971"/>
                  </a:ext>
                </a:extLst>
              </a:tr>
              <a:tr h="41833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i="0" u="none" strike="noStrike" noProof="0"/>
                        <a:t>Энергия</a:t>
                      </a:r>
                      <a:endParaRPr lang="ru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Момент импульса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Барицентр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0" i="0" u="none" strike="noStrike" noProof="0"/>
                        <a:t>Энергия</a:t>
                      </a:r>
                      <a:endParaRPr lang="ru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Момент импульса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/>
                        <a:t>Барицентр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55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Double(64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9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Long double (80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1e-18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Quadruple (128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1e-17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1e-32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9241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/>
                        <a:t>Double-double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1e-30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ru-RU" sz="1800" b="0" i="0" u="none" strike="noStrike" noProof="0"/>
                        <a:t>1e-39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976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6D775F-5806-493A-A6AE-05CC49158ED4}"/>
              </a:ext>
            </a:extLst>
          </p:cNvPr>
          <p:cNvSpPr txBox="1"/>
          <p:nvPr/>
        </p:nvSpPr>
        <p:spPr>
          <a:xfrm>
            <a:off x="1483360" y="13208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Время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67EB-A6D8-4D4A-B160-7085CDDDD923}"/>
              </a:ext>
            </a:extLst>
          </p:cNvPr>
          <p:cNvSpPr txBox="1"/>
          <p:nvPr/>
        </p:nvSpPr>
        <p:spPr>
          <a:xfrm>
            <a:off x="1483360" y="36982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Порядок ошибки</a:t>
            </a:r>
          </a:p>
        </p:txBody>
      </p:sp>
    </p:spTree>
    <p:extLst>
      <p:ext uri="{BB962C8B-B14F-4D97-AF65-F5344CB8AC3E}">
        <p14:creationId xmlns:p14="http://schemas.microsoft.com/office/powerpoint/2010/main" val="4105764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294C6-FD01-4F9D-B092-22584508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3AC150-869E-4830-B25A-0A17A1852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err="1">
                <a:solidFill>
                  <a:srgbClr val="FFFFFF"/>
                </a:solidFill>
              </a:rPr>
              <a:t>Double-double</a:t>
            </a:r>
            <a:r>
              <a:rPr lang="ru-RU">
                <a:solidFill>
                  <a:srgbClr val="FFFFFF"/>
                </a:solidFill>
              </a:rPr>
              <a:t> арифметика сопоставима по точности с ближайшим конкурентом - </a:t>
            </a:r>
            <a:r>
              <a:rPr lang="ru-RU" err="1">
                <a:solidFill>
                  <a:srgbClr val="FFFFFF"/>
                </a:solidFill>
              </a:rPr>
              <a:t>Quadruple</a:t>
            </a:r>
            <a:r>
              <a:rPr lang="ru-RU">
                <a:solidFill>
                  <a:srgbClr val="FFFFFF"/>
                </a:solidFill>
              </a:rPr>
              <a:t>, а по времени в 2-3 раза быстрее. Таким, образом данный тип оказался применим для решения задачи N тел.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D36284-5570-4249-8D66-B5D371E6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4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38F2F-1CCB-4C1B-9380-4F9A6D83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Задача N тел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E14430-E049-402A-97BE-5E1A6695D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0381175" cy="3806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solidFill>
                  <a:srgbClr val="FFFFFF"/>
                </a:solidFill>
              </a:rPr>
              <a:t>1 тело: описывается первым законом Ньютона</a:t>
            </a:r>
          </a:p>
          <a:p>
            <a:r>
              <a:rPr lang="ru-RU" sz="2000">
                <a:solidFill>
                  <a:srgbClr val="FFFFFF"/>
                </a:solidFill>
              </a:rPr>
              <a:t>2 тела: существует общее решение для нахождения орбиты</a:t>
            </a:r>
          </a:p>
          <a:p>
            <a:r>
              <a:rPr lang="ru-RU" sz="2000">
                <a:solidFill>
                  <a:srgbClr val="FFFFFF"/>
                </a:solidFill>
              </a:rPr>
              <a:t>3+ тел: невозможно выразить через уравнения от координат и скоростей в общем случае. Задача может быть решена только численными методами</a:t>
            </a:r>
            <a:endParaRPr lang="ru-RU" sz="200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E0CC5280-A2B7-4F62-9523-1C77B388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68" y="4402395"/>
            <a:ext cx="4377812" cy="218276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7DF791-7F8B-4035-B932-7BB9C4CE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32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A4EA5-3E29-4D3D-8B3C-993ED595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Физика явления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BB4CD5-C319-4DE5-8433-A8B218DBC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2286000"/>
            <a:ext cx="11322147" cy="381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Сила гравитационного взаимодействия, действующая на тело </a:t>
            </a:r>
            <a:r>
              <a:rPr lang="ru-RU" i="1">
                <a:solidFill>
                  <a:srgbClr val="FFFFFF"/>
                </a:solidFill>
              </a:rPr>
              <a:t>n:</a:t>
            </a:r>
            <a:endParaRPr lang="ru-RU">
              <a:solidFill>
                <a:srgbClr val="FFFFFF">
                  <a:alpha val="70000"/>
                </a:srgbClr>
              </a:solidFill>
            </a:endParaRPr>
          </a:p>
          <a:p>
            <a:endParaRPr lang="ru-RU"/>
          </a:p>
          <a:p>
            <a:endParaRPr lang="ru-RU"/>
          </a:p>
          <a:p>
            <a:r>
              <a:rPr lang="ru-RU">
                <a:solidFill>
                  <a:srgbClr val="FFFFFF"/>
                </a:solidFill>
              </a:rPr>
              <a:t>Ускорение тела </a:t>
            </a:r>
            <a:r>
              <a:rPr lang="ru-RU" i="1">
                <a:solidFill>
                  <a:srgbClr val="FFFFFF"/>
                </a:solidFill>
              </a:rPr>
              <a:t>n:</a:t>
            </a:r>
            <a:endParaRPr lang="ru-RU" i="1">
              <a:solidFill>
                <a:srgbClr val="FFFFFF">
                  <a:alpha val="70000"/>
                </a:srgbClr>
              </a:solidFill>
            </a:endParaRPr>
          </a:p>
          <a:p>
            <a:endParaRPr lang="ru-RU" i="1">
              <a:solidFill>
                <a:srgbClr val="FFFFFF">
                  <a:alpha val="70000"/>
                </a:srgbClr>
              </a:solidFill>
            </a:endParaRPr>
          </a:p>
          <a:p>
            <a:endParaRPr lang="ru-RU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FA8DF0-C1C8-48EC-A82C-982ED0FE4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2" t="15957" r="-6838" b="18085"/>
          <a:stretch/>
        </p:blipFill>
        <p:spPr>
          <a:xfrm>
            <a:off x="4447735" y="3042002"/>
            <a:ext cx="3471597" cy="932274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9E8EA2-E865-4667-BC80-184BF7E1D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35" y="4200367"/>
            <a:ext cx="4785360" cy="105431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DD038E-7A8C-4BAE-8A65-4BB9434C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8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1F266-17BC-4B3C-9B02-6C377D68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Инварианты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2F3338-03DC-467C-882F-FC7CA79D3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Полная энергия системы</a:t>
            </a:r>
          </a:p>
          <a:p>
            <a:r>
              <a:rPr lang="ru-RU">
                <a:solidFill>
                  <a:srgbClr val="FFFFFF"/>
                </a:solidFill>
              </a:rPr>
              <a:t>Сумма моментов импульса</a:t>
            </a:r>
            <a:endParaRPr lang="ru-RU">
              <a:solidFill>
                <a:srgbClr val="FFFFFF">
                  <a:alpha val="70000"/>
                </a:srgbClr>
              </a:solidFill>
            </a:endParaRPr>
          </a:p>
          <a:p>
            <a:r>
              <a:rPr lang="ru-RU">
                <a:solidFill>
                  <a:srgbClr val="FFFFFF"/>
                </a:solidFill>
              </a:rPr>
              <a:t>Положение барицентра системы</a:t>
            </a:r>
            <a:endParaRPr lang="ru-RU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67558924-8E13-4DF7-A79C-2FCA363F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69" y="509890"/>
            <a:ext cx="5171993" cy="513695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0EA0DC-F983-4B8D-BB36-CEAAFD79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34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64562-98C7-4A2B-B1BA-D48F6F4E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Задача Коши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C2205-2780-49E2-B201-AF804585462C}"/>
              </a:ext>
            </a:extLst>
          </p:cNvPr>
          <p:cNvSpPr txBox="1"/>
          <p:nvPr/>
        </p:nvSpPr>
        <p:spPr>
          <a:xfrm>
            <a:off x="1087120" y="2286000"/>
            <a:ext cx="9077960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/>
          </a:p>
          <a:p>
            <a:r>
              <a:rPr lang="ru-RU" sz="2400"/>
              <a:t>Начальные данные:                                   </a:t>
            </a:r>
            <a:r>
              <a:rPr lang="ru-RU" sz="2400">
                <a:ea typeface="+mn-lt"/>
                <a:cs typeface="+mn-lt"/>
              </a:rPr>
              <a:t>Необходимо найти:</a:t>
            </a:r>
          </a:p>
          <a:p>
            <a:r>
              <a:rPr lang="ru-RU" sz="2400"/>
              <a:t>                         </a:t>
            </a:r>
            <a:endParaRPr lang="ru-RU"/>
          </a:p>
          <a:p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A4163D8-4874-4D4A-A9E2-760095D7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716" y="2618096"/>
            <a:ext cx="1533525" cy="6477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00FF3E-C1CF-4536-8961-9B6BB461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6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C456CE-EBB7-465F-9634-7555C552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246" y="2047449"/>
            <a:ext cx="2045970" cy="1412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750D2-246A-4029-9B25-FDD5CE803378}"/>
              </a:ext>
            </a:extLst>
          </p:cNvPr>
          <p:cNvSpPr txBox="1"/>
          <p:nvPr/>
        </p:nvSpPr>
        <p:spPr>
          <a:xfrm>
            <a:off x="1086146" y="3599841"/>
            <a:ext cx="53543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/>
              <a:t>Переход к задаче первого порядка:</a:t>
            </a:r>
          </a:p>
        </p:txBody>
      </p:sp>
      <p:pic>
        <p:nvPicPr>
          <p:cNvPr id="10" name="Объект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6E8C94C-7A46-4FD9-ABC4-D3E79065A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195" y="4423498"/>
            <a:ext cx="4596765" cy="1336675"/>
          </a:xfr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F0AB66A4-45AC-4FA9-9A18-F8E366474195}"/>
              </a:ext>
            </a:extLst>
          </p:cNvPr>
          <p:cNvSpPr/>
          <p:nvPr/>
        </p:nvSpPr>
        <p:spPr>
          <a:xfrm>
            <a:off x="6535849" y="4697007"/>
            <a:ext cx="360484" cy="819638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048B233-4120-4B3D-897E-82899D929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358" y="4048442"/>
            <a:ext cx="2132965" cy="21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13DF3-2209-438B-BEBA-FC084E8A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Семейство методов Рунге-Кутты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0586A-3E33-4674-9EED-7C49817C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/>
          </a:p>
          <a:p>
            <a:endParaRPr lang="ru-RU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9E79601-05A8-48CB-B1E4-32E6F134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8" y="2494995"/>
            <a:ext cx="3949713" cy="2706613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36DE5B9-E9EF-4E98-947E-018879CA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167" y="3368919"/>
            <a:ext cx="3383573" cy="2394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62A33-79B9-4820-BB64-5C70879207A5}"/>
              </a:ext>
            </a:extLst>
          </p:cNvPr>
          <p:cNvSpPr txBox="1"/>
          <p:nvPr/>
        </p:nvSpPr>
        <p:spPr>
          <a:xfrm>
            <a:off x="7432431" y="2661138"/>
            <a:ext cx="36107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Таблица Бутчера: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410362-1C61-4BFC-927F-6AE57711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7</a:t>
            </a:fld>
            <a:endParaRPr lang="ru-RU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4994AD3B-3151-4C69-8978-67F86E252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271" y="2491310"/>
            <a:ext cx="1200801" cy="810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9C0598-C2C8-4595-B93A-E5249CFC828E}"/>
              </a:ext>
            </a:extLst>
          </p:cNvPr>
          <p:cNvSpPr txBox="1"/>
          <p:nvPr/>
        </p:nvSpPr>
        <p:spPr>
          <a:xfrm>
            <a:off x="653441" y="53924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Порядок:</a:t>
            </a: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BE801A71-58E4-4306-A24D-FB9EC788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16" y="5982156"/>
            <a:ext cx="4144288" cy="3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3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5927F9-E894-4F63-A0B1-0D5FB1F1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Метод Эйлера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935055E-5965-4C14-B4C5-0B9C14ADA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341" y="2725627"/>
            <a:ext cx="5662978" cy="488705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DBF0C369-2A80-4E11-98B2-CADDF51E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128" y="2489324"/>
            <a:ext cx="1314450" cy="1281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81BE7-3A15-4113-826F-63FE1F62661D}"/>
              </a:ext>
            </a:extLst>
          </p:cNvPr>
          <p:cNvSpPr txBox="1"/>
          <p:nvPr/>
        </p:nvSpPr>
        <p:spPr>
          <a:xfrm>
            <a:off x="703385" y="3786554"/>
            <a:ext cx="5029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Равноускоренное движение: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A4AC56E-A473-4BDB-98E8-E223351BF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847" y="4761401"/>
            <a:ext cx="2579076" cy="52387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7BBCA7-C963-441B-A57E-18BE7C0B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89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5D8DC-513B-464B-88C6-230F94DA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Метод Рунге-Кутты 4 порядка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0C07E6D-0768-4AA9-AA65-02F3EF875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140254"/>
            <a:ext cx="5075903" cy="1036995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34F78528-61CE-48AD-86E2-E218F167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61" y="2788828"/>
            <a:ext cx="4327729" cy="2521666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07A2B51-A320-4DD5-B866-E740A02E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00" y="3817988"/>
            <a:ext cx="3722430" cy="223315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D956D4-11FD-4AA3-B2CA-96BBCB6A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99698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</Words>
  <Application>Microsoft Macintosh PowerPoint</Application>
  <PresentationFormat>Широкоэкранный</PresentationFormat>
  <Paragraphs>186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Avenir Next LT Pro</vt:lpstr>
      <vt:lpstr>Avenir Next LT Pro Light</vt:lpstr>
      <vt:lpstr>Sitka Subheading</vt:lpstr>
      <vt:lpstr>PebbleVTI</vt:lpstr>
      <vt:lpstr>Улучшение точности численного интегрирования гравитационной системы N тел с помощью сдвоенных чисел двойной точности</vt:lpstr>
      <vt:lpstr>Задача N тел</vt:lpstr>
      <vt:lpstr>Задача N тел</vt:lpstr>
      <vt:lpstr>Физика явления</vt:lpstr>
      <vt:lpstr>Инварианты</vt:lpstr>
      <vt:lpstr>Задача Коши</vt:lpstr>
      <vt:lpstr>Семейство методов Рунге-Кутты</vt:lpstr>
      <vt:lpstr>Метод Эйлера</vt:lpstr>
      <vt:lpstr>Метод Рунге-Кутты 4 порядка</vt:lpstr>
      <vt:lpstr>Используемые типы данных</vt:lpstr>
      <vt:lpstr>Арифметика double-double</vt:lpstr>
      <vt:lpstr>Fused Multiply-Add/Substract</vt:lpstr>
      <vt:lpstr>Алгоритмы суммирования</vt:lpstr>
      <vt:lpstr>Сравнение численного интегрирования на различных типах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Сравнение результатов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Прохоров Андрей Сергеевич</cp:lastModifiedBy>
  <cp:revision>26</cp:revision>
  <dcterms:created xsi:type="dcterms:W3CDTF">2021-01-03T17:47:38Z</dcterms:created>
  <dcterms:modified xsi:type="dcterms:W3CDTF">2021-01-08T17:11:55Z</dcterms:modified>
</cp:coreProperties>
</file>